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1032" r:id="rId6"/>
    <p:sldId id="1028" r:id="rId7"/>
    <p:sldId id="1029" r:id="rId8"/>
    <p:sldId id="1030" r:id="rId9"/>
    <p:sldId id="1031" r:id="rId10"/>
    <p:sldId id="102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63E3089-A5E4-43D4-AFD9-CA933C6B726D}">
          <p14:sldIdLst>
            <p14:sldId id="256"/>
            <p14:sldId id="1032"/>
            <p14:sldId id="1028"/>
            <p14:sldId id="1029"/>
            <p14:sldId id="1030"/>
            <p14:sldId id="1031"/>
            <p14:sldId id="10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9C200"/>
    <a:srgbClr val="66FF66"/>
    <a:srgbClr val="FFFF66"/>
    <a:srgbClr val="FFFFFF"/>
    <a:srgbClr val="191F1E"/>
    <a:srgbClr val="000000"/>
    <a:srgbClr val="8FAADC"/>
    <a:srgbClr val="B1111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9B819-8D19-4693-A8AD-3BA72479B73F}" type="datetimeFigureOut">
              <a:rPr lang="pt-BR" smtClean="0"/>
              <a:t>27/06/2021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0881C-ABFB-478B-9A8D-368D5360468F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92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4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men">
            <a:hlinkClick r:id="" action="ppaction://media"/>
            <a:extLst>
              <a:ext uri="{FF2B5EF4-FFF2-40B4-BE49-F238E27FC236}">
                <a16:creationId xmlns:a16="http://schemas.microsoft.com/office/drawing/2014/main" id="{1C43DA4C-DB41-4E7E-B80A-35ED9E223B2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8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24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383" y="-240826"/>
            <a:ext cx="5514617" cy="47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DYOZE-Girl Finger Tap Hologram (2)">
            <a:hlinkClick r:id="" action="ppaction://media"/>
            <a:extLst>
              <a:ext uri="{FF2B5EF4-FFF2-40B4-BE49-F238E27FC236}">
                <a16:creationId xmlns:a16="http://schemas.microsoft.com/office/drawing/2014/main" id="{C5C41BC4-9325-4CB5-B776-AA365F4494D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20">
            <a:extLst>
              <a:ext uri="{FF2B5EF4-FFF2-40B4-BE49-F238E27FC236}">
                <a16:creationId xmlns:a16="http://schemas.microsoft.com/office/drawing/2014/main" id="{29DE9624-361C-48E7-AB0D-442D6BEFF71E}"/>
              </a:ext>
            </a:extLst>
          </p:cNvPr>
          <p:cNvGrpSpPr/>
          <p:nvPr userDrawn="1"/>
        </p:nvGrpSpPr>
        <p:grpSpPr>
          <a:xfrm>
            <a:off x="0" y="6371794"/>
            <a:ext cx="12192000" cy="491319"/>
            <a:chOff x="0" y="6366681"/>
            <a:chExt cx="9144000" cy="49131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917D376-DC61-4062-BCCD-DBEABD7C6D33}"/>
                </a:ext>
              </a:extLst>
            </p:cNvPr>
            <p:cNvSpPr/>
            <p:nvPr/>
          </p:nvSpPr>
          <p:spPr>
            <a:xfrm>
              <a:off x="0" y="6366681"/>
              <a:ext cx="9144000" cy="81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8A2CD98-BC65-4966-AEE0-715FDD8C779A}"/>
                </a:ext>
              </a:extLst>
            </p:cNvPr>
            <p:cNvSpPr/>
            <p:nvPr/>
          </p:nvSpPr>
          <p:spPr>
            <a:xfrm>
              <a:off x="0" y="6448567"/>
              <a:ext cx="9144000" cy="4094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</p:grpSp>
      <p:sp>
        <p:nvSpPr>
          <p:cNvPr id="11" name="TextBox 80">
            <a:extLst>
              <a:ext uri="{FF2B5EF4-FFF2-40B4-BE49-F238E27FC236}">
                <a16:creationId xmlns:a16="http://schemas.microsoft.com/office/drawing/2014/main" id="{60C8BBD6-87FE-4254-BC3B-A5B80B23FB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364" y="6451014"/>
            <a:ext cx="292857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b="0" i="0" kern="1200" dirty="0" err="1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Profª</a:t>
            </a:r>
            <a:r>
              <a:rPr lang="pt-BR" sz="2000" b="0" i="0" kern="1200" dirty="0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Carmen LB Costa</a:t>
            </a:r>
            <a:endParaRPr lang="pt-BR" sz="2400" b="0" i="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348E363-F861-4103-871B-7C4C6BC68870}"/>
              </a:ext>
            </a:extLst>
          </p:cNvPr>
          <p:cNvGrpSpPr/>
          <p:nvPr userDrawn="1"/>
        </p:nvGrpSpPr>
        <p:grpSpPr>
          <a:xfrm>
            <a:off x="9996294" y="6452516"/>
            <a:ext cx="1206343" cy="421348"/>
            <a:chOff x="10245502" y="6436652"/>
            <a:chExt cx="1206343" cy="42134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495E929-53CE-4009-95DB-0F1664F11F65}"/>
                </a:ext>
              </a:extLst>
            </p:cNvPr>
            <p:cNvSpPr txBox="1"/>
            <p:nvPr userDrawn="1"/>
          </p:nvSpPr>
          <p:spPr>
            <a:xfrm>
              <a:off x="10730173" y="643665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Centro</a:t>
              </a:r>
            </a:p>
          </p:txBody>
        </p:sp>
        <p:pic>
          <p:nvPicPr>
            <p:cNvPr id="15" name="Imagem 14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9414D280-202D-4DCD-9EBD-9FAA28C6A4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5502" y="6467629"/>
              <a:ext cx="570179" cy="390371"/>
            </a:xfrm>
            <a:prstGeom prst="rect">
              <a:avLst/>
            </a:prstGeom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69885B6-6BF9-4F10-8107-D7910AC068ED}"/>
                </a:ext>
              </a:extLst>
            </p:cNvPr>
            <p:cNvSpPr txBox="1"/>
            <p:nvPr userDrawn="1"/>
          </p:nvSpPr>
          <p:spPr>
            <a:xfrm>
              <a:off x="10760630" y="6606154"/>
              <a:ext cx="6912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Paula Souza</a:t>
              </a:r>
            </a:p>
          </p:txBody>
        </p:sp>
      </p:grp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DA7BF153-7996-464E-8FF7-CD23D8838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1"/>
          <a:stretch/>
        </p:blipFill>
        <p:spPr>
          <a:xfrm>
            <a:off x="11395451" y="6456346"/>
            <a:ext cx="630808" cy="409433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DC9C631-00B7-425C-9791-9AF3A395E0B2}"/>
              </a:ext>
            </a:extLst>
          </p:cNvPr>
          <p:cNvGrpSpPr/>
          <p:nvPr userDrawn="1"/>
        </p:nvGrpSpPr>
        <p:grpSpPr>
          <a:xfrm>
            <a:off x="8679546" y="6399864"/>
            <a:ext cx="1151007" cy="502410"/>
            <a:chOff x="38101" y="6395691"/>
            <a:chExt cx="1151007" cy="50241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9167341-09BD-472B-ADDB-353D75652E8D}"/>
                </a:ext>
              </a:extLst>
            </p:cNvPr>
            <p:cNvSpPr txBox="1"/>
            <p:nvPr/>
          </p:nvSpPr>
          <p:spPr>
            <a:xfrm>
              <a:off x="361637" y="6395691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9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Fatec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0465A5E-8236-409C-BD04-C49E765DCBFB}"/>
                </a:ext>
              </a:extLst>
            </p:cNvPr>
            <p:cNvSpPr txBox="1"/>
            <p:nvPr/>
          </p:nvSpPr>
          <p:spPr>
            <a:xfrm>
              <a:off x="378586" y="6621102"/>
              <a:ext cx="798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00FF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Zona Sul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AFE97EC4-915D-471A-90D3-4CED2C68B61A}"/>
                </a:ext>
              </a:extLst>
            </p:cNvPr>
            <p:cNvSpPr/>
            <p:nvPr/>
          </p:nvSpPr>
          <p:spPr>
            <a:xfrm>
              <a:off x="38101" y="6477577"/>
              <a:ext cx="328142" cy="314147"/>
            </a:xfrm>
            <a:custGeom>
              <a:avLst/>
              <a:gdLst>
                <a:gd name="connsiteX0" fmla="*/ 95250 w 2486025"/>
                <a:gd name="connsiteY0" fmla="*/ 0 h 2857500"/>
                <a:gd name="connsiteX1" fmla="*/ 0 w 2486025"/>
                <a:gd name="connsiteY1" fmla="*/ 571500 h 2857500"/>
                <a:gd name="connsiteX2" fmla="*/ 828675 w 2486025"/>
                <a:gd name="connsiteY2" fmla="*/ 561975 h 2857500"/>
                <a:gd name="connsiteX3" fmla="*/ 200025 w 2486025"/>
                <a:gd name="connsiteY3" fmla="*/ 2857500 h 2857500"/>
                <a:gd name="connsiteX4" fmla="*/ 933450 w 2486025"/>
                <a:gd name="connsiteY4" fmla="*/ 2847975 h 2857500"/>
                <a:gd name="connsiteX5" fmla="*/ 1524000 w 2486025"/>
                <a:gd name="connsiteY5" fmla="*/ 571500 h 2857500"/>
                <a:gd name="connsiteX6" fmla="*/ 2390775 w 2486025"/>
                <a:gd name="connsiteY6" fmla="*/ 571500 h 2857500"/>
                <a:gd name="connsiteX7" fmla="*/ 2486025 w 2486025"/>
                <a:gd name="connsiteY7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6025" h="2857500">
                  <a:moveTo>
                    <a:pt x="95250" y="0"/>
                  </a:moveTo>
                  <a:lnTo>
                    <a:pt x="0" y="571500"/>
                  </a:lnTo>
                  <a:lnTo>
                    <a:pt x="828675" y="561975"/>
                  </a:lnTo>
                  <a:lnTo>
                    <a:pt x="200025" y="2857500"/>
                  </a:lnTo>
                  <a:lnTo>
                    <a:pt x="933450" y="2847975"/>
                  </a:lnTo>
                  <a:lnTo>
                    <a:pt x="1524000" y="571500"/>
                  </a:lnTo>
                  <a:lnTo>
                    <a:pt x="2390775" y="571500"/>
                  </a:lnTo>
                  <a:lnTo>
                    <a:pt x="2486025" y="0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B39FFD77-8D03-4D51-839E-E00FDD284630}"/>
                </a:ext>
              </a:extLst>
            </p:cNvPr>
            <p:cNvSpPr/>
            <p:nvPr userDrawn="1"/>
          </p:nvSpPr>
          <p:spPr>
            <a:xfrm>
              <a:off x="73574" y="6516753"/>
              <a:ext cx="333375" cy="323850"/>
            </a:xfrm>
            <a:custGeom>
              <a:avLst/>
              <a:gdLst>
                <a:gd name="connsiteX0" fmla="*/ 0 w 333375"/>
                <a:gd name="connsiteY0" fmla="*/ 323850 h 323850"/>
                <a:gd name="connsiteX1" fmla="*/ 123825 w 333375"/>
                <a:gd name="connsiteY1" fmla="*/ 323850 h 323850"/>
                <a:gd name="connsiteX2" fmla="*/ 204787 w 333375"/>
                <a:gd name="connsiteY2" fmla="*/ 71438 h 323850"/>
                <a:gd name="connsiteX3" fmla="*/ 319087 w 333375"/>
                <a:gd name="connsiteY3" fmla="*/ 71438 h 323850"/>
                <a:gd name="connsiteX4" fmla="*/ 333375 w 333375"/>
                <a:gd name="connsiteY4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323850">
                  <a:moveTo>
                    <a:pt x="0" y="323850"/>
                  </a:moveTo>
                  <a:lnTo>
                    <a:pt x="123825" y="323850"/>
                  </a:lnTo>
                  <a:lnTo>
                    <a:pt x="204787" y="71438"/>
                  </a:lnTo>
                  <a:lnTo>
                    <a:pt x="319087" y="71438"/>
                  </a:lnTo>
                  <a:lnTo>
                    <a:pt x="333375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/>
            </a:p>
          </p:txBody>
        </p:sp>
      </p:grpSp>
      <p:sp>
        <p:nvSpPr>
          <p:cNvPr id="35" name="TextBox 80">
            <a:extLst>
              <a:ext uri="{FF2B5EF4-FFF2-40B4-BE49-F238E27FC236}">
                <a16:creationId xmlns:a16="http://schemas.microsoft.com/office/drawing/2014/main" id="{2B92F81D-C576-4D05-86C3-C9D5409105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75271" y="6478623"/>
            <a:ext cx="570653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LINGUAGEM DE PROGRAMAÇÃO                                            </a:t>
            </a:r>
            <a:r>
              <a:rPr lang="pt-BR" sz="2000" i="0" dirty="0">
                <a:solidFill>
                  <a:schemeClr val="bg1">
                    <a:lumMod val="85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 </a:t>
            </a:r>
            <a:endParaRPr lang="pt-BR" sz="1600" i="0" dirty="0">
              <a:solidFill>
                <a:schemeClr val="bg1">
                  <a:lumMod val="8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0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1" r:id="rId2"/>
    <p:sldLayoutId id="2147483688" r:id="rId3"/>
    <p:sldLayoutId id="2147483707" r:id="rId4"/>
    <p:sldLayoutId id="2147483708" r:id="rId5"/>
    <p:sldLayoutId id="2147483709" r:id="rId6"/>
    <p:sldLayoutId id="2147483710" r:id="rId7"/>
    <p:sldLayoutId id="214748368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914399" y="558192"/>
            <a:ext cx="8980228" cy="2075825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rgbClr val="1C5172"/>
                </a:solidFill>
              </a:rPr>
              <a:t>ADS    </a:t>
            </a:r>
            <a:br>
              <a:rPr lang="pt-BR" sz="6000" dirty="0">
                <a:solidFill>
                  <a:srgbClr val="1C5172"/>
                </a:solidFill>
              </a:rPr>
            </a:br>
            <a:r>
              <a:rPr lang="pt-BR" sz="6000" dirty="0">
                <a:solidFill>
                  <a:srgbClr val="1C5172"/>
                </a:solidFill>
              </a:rPr>
              <a:t>BANCO DE DADOS      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914399" y="3207691"/>
            <a:ext cx="9335070" cy="1908175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dirty="0">
                <a:solidFill>
                  <a:schemeClr val="accent1"/>
                </a:solidFill>
              </a:rPr>
              <a:t>Exercício Prático</a:t>
            </a:r>
          </a:p>
          <a:p>
            <a:pPr marL="0" indent="0">
              <a:buNone/>
            </a:pPr>
            <a:r>
              <a:rPr lang="pt-BR" sz="4400" dirty="0" err="1"/>
              <a:t>Profa</a:t>
            </a:r>
            <a:r>
              <a:rPr lang="pt-BR" sz="4400" dirty="0"/>
              <a:t>. Carmen Lúcia de Bartolo Costa</a:t>
            </a:r>
            <a:endParaRPr lang="pt-BR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6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1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9AC101D-6677-4208-9F0D-2551FB588E1C}"/>
              </a:ext>
            </a:extLst>
          </p:cNvPr>
          <p:cNvSpPr txBox="1"/>
          <p:nvPr/>
        </p:nvSpPr>
        <p:spPr>
          <a:xfrm>
            <a:off x="1451484" y="2967335"/>
            <a:ext cx="928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Kristen ITC" panose="03050502040202030202" pitchFamily="66" charset="0"/>
              </a:rPr>
              <a:t>Academia de Ginástica</a:t>
            </a:r>
          </a:p>
        </p:txBody>
      </p:sp>
    </p:spTree>
    <p:extLst>
      <p:ext uri="{BB962C8B-B14F-4D97-AF65-F5344CB8AC3E}">
        <p14:creationId xmlns:p14="http://schemas.microsoft.com/office/powerpoint/2010/main" val="460826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79F910F-57C8-48F6-B2E6-75DE5006FB5B}"/>
              </a:ext>
            </a:extLst>
          </p:cNvPr>
          <p:cNvSpPr/>
          <p:nvPr/>
        </p:nvSpPr>
        <p:spPr>
          <a:xfrm>
            <a:off x="294708" y="0"/>
            <a:ext cx="1096964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i="0" u="none" strike="noStrike" dirty="0">
                <a:effectLst/>
                <a:latin typeface="Comic Sans MS" panose="030F0702030302020204" pitchFamily="66" charset="0"/>
              </a:rPr>
              <a:t>Estudo de caso Academia de Ginástica</a:t>
            </a:r>
          </a:p>
          <a:p>
            <a:pPr algn="just"/>
            <a:endParaRPr lang="pt-BR" sz="20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endParaRPr lang="pt-BR" sz="32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3200" b="0" i="0" u="none" strike="noStrike" dirty="0">
                <a:effectLst/>
                <a:latin typeface="Comic Sans MS" panose="030F0702030302020204" pitchFamily="66" charset="0"/>
              </a:rPr>
              <a:t>Uma academia de ginástica deseja manter um controle do seu funcionamento. </a:t>
            </a:r>
          </a:p>
          <a:p>
            <a:pPr algn="just"/>
            <a:endParaRPr lang="pt-BR" sz="3200" dirty="0">
              <a:latin typeface="Comic Sans MS" panose="030F0702030302020204" pitchFamily="66" charset="0"/>
            </a:endParaRPr>
          </a:p>
          <a:p>
            <a:pPr algn="just"/>
            <a:r>
              <a:rPr lang="pt-BR" sz="3200" b="0" i="0" u="none" strike="noStrike" dirty="0">
                <a:effectLst/>
                <a:latin typeface="Comic Sans MS" panose="030F0702030302020204" pitchFamily="66" charset="0"/>
              </a:rPr>
              <a:t>Os alunos são organizados em turmas associadas a um tipo específico de atividade. </a:t>
            </a:r>
          </a:p>
          <a:p>
            <a:pPr algn="just"/>
            <a:endParaRPr lang="pt-BR" sz="3200" dirty="0">
              <a:latin typeface="Comic Sans MS" panose="030F0702030302020204" pitchFamily="66" charset="0"/>
            </a:endParaRPr>
          </a:p>
          <a:p>
            <a:pPr algn="just"/>
            <a:r>
              <a:rPr lang="pt-BR" sz="3200" b="0" i="0" u="none" strike="noStrike" dirty="0">
                <a:effectLst/>
                <a:latin typeface="Comic Sans MS" panose="030F0702030302020204" pitchFamily="66" charset="0"/>
              </a:rPr>
              <a:t>As informações sobre uma turma são número de alunos, horário da aula, duração da aula, data inicial, data final e tipo de atividade.</a:t>
            </a:r>
          </a:p>
          <a:p>
            <a:pPr algn="just"/>
            <a:endParaRPr lang="pt-BR" sz="32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endParaRPr lang="pt-BR" sz="2000" b="0" i="0" u="none" strike="noStrike" dirty="0"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8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79F910F-57C8-48F6-B2E6-75DE5006FB5B}"/>
              </a:ext>
            </a:extLst>
          </p:cNvPr>
          <p:cNvSpPr/>
          <p:nvPr/>
        </p:nvSpPr>
        <p:spPr>
          <a:xfrm>
            <a:off x="241699" y="0"/>
            <a:ext cx="1075760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i="0" u="none" strike="noStrike" dirty="0">
                <a:effectLst/>
                <a:latin typeface="Comic Sans MS" panose="030F0702030302020204" pitchFamily="66" charset="0"/>
              </a:rPr>
              <a:t>Estudo de caso da academia de ginástica</a:t>
            </a:r>
          </a:p>
          <a:p>
            <a:pPr algn="just"/>
            <a:endParaRPr lang="pt-BR" sz="20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2400" b="0" i="0" u="none" strike="noStrike" dirty="0">
                <a:effectLst/>
                <a:latin typeface="Comic Sans MS" panose="030F0702030302020204" pitchFamily="66" charset="0"/>
              </a:rPr>
              <a:t>Cada turma é orientada por um único instrutor para o qual são cadastrados RG, nome, data de nascimento, titulação e todos os telefones possíveis para sua localização. </a:t>
            </a:r>
          </a:p>
          <a:p>
            <a:pPr algn="just"/>
            <a:endParaRPr lang="pt-BR" sz="2000" dirty="0">
              <a:latin typeface="Comic Sans MS" panose="030F0702030302020204" pitchFamily="66" charset="0"/>
            </a:endParaRPr>
          </a:p>
          <a:p>
            <a:pPr algn="just"/>
            <a:r>
              <a:rPr lang="pt-BR" sz="2400" b="0" i="0" u="none" strike="noStrike" dirty="0">
                <a:effectLst/>
                <a:latin typeface="Comic Sans MS" panose="030F0702030302020204" pitchFamily="66" charset="0"/>
              </a:rPr>
              <a:t>Um instrutor pode orientar várias turmas que podem ser de diferentes atividades. Para cada turma existe um aluno monitor que auxilia o instrutor da turma, sendo que um aluno pode ser monitor no máximo em uma turma.</a:t>
            </a:r>
          </a:p>
          <a:p>
            <a:pPr algn="just"/>
            <a:endParaRPr lang="pt-BR" sz="20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2400" b="0" i="0" u="none" strike="noStrike" dirty="0">
                <a:effectLst/>
                <a:latin typeface="Comic Sans MS" panose="030F0702030302020204" pitchFamily="66" charset="0"/>
              </a:rPr>
              <a:t>Os dados cadastrados dos alunos são: </a:t>
            </a:r>
          </a:p>
          <a:p>
            <a:pPr algn="just"/>
            <a:r>
              <a:rPr lang="pt-BR" sz="2400" b="0" i="0" u="none" strike="noStrike" dirty="0">
                <a:effectLst/>
                <a:latin typeface="Comic Sans MS" panose="030F0702030302020204" pitchFamily="66" charset="0"/>
              </a:rPr>
              <a:t>código de matricula , data de matrícula, nome, endereço, telefone, data de nascimento, altura e peso.</a:t>
            </a:r>
          </a:p>
          <a:p>
            <a:pPr algn="just"/>
            <a:endParaRPr lang="pt-BR" sz="20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2400" b="0" i="0" u="none" strike="noStrike" dirty="0">
                <a:effectLst/>
                <a:latin typeface="Comic Sans MS" panose="030F0702030302020204" pitchFamily="66" charset="0"/>
              </a:rPr>
              <a:t>Um aluno pode estar matriculado em várias turmas se desejar realizar atividades diferentes. Para cada matrícula é mantido um registro das ausências do aluno.</a:t>
            </a:r>
          </a:p>
        </p:txBody>
      </p:sp>
    </p:spTree>
    <p:extLst>
      <p:ext uri="{BB962C8B-B14F-4D97-AF65-F5344CB8AC3E}">
        <p14:creationId xmlns:p14="http://schemas.microsoft.com/office/powerpoint/2010/main" val="392301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9044835-2161-42B4-9AEB-0C50DE9708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22" y="723899"/>
            <a:ext cx="7957103" cy="561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3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41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573F00E6C6104F90090435BEB978B1" ma:contentTypeVersion="7" ma:contentTypeDescription="Crie um novo documento." ma:contentTypeScope="" ma:versionID="ba9fea56bc9dfc1085e4bc25fb7c69ce">
  <xsd:schema xmlns:xsd="http://www.w3.org/2001/XMLSchema" xmlns:xs="http://www.w3.org/2001/XMLSchema" xmlns:p="http://schemas.microsoft.com/office/2006/metadata/properties" xmlns:ns2="db28ea48-1064-45bb-8ebe-e0ab426f3983" targetNamespace="http://schemas.microsoft.com/office/2006/metadata/properties" ma:root="true" ma:fieldsID="1b341e76662ed40002ad90f39e84e18d" ns2:_="">
    <xsd:import namespace="db28ea48-1064-45bb-8ebe-e0ab426f3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8ea48-1064-45bb-8ebe-e0ab426f3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74D07E-A6C8-4D83-B693-F90317E941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2ED586-3492-4DA3-96BD-F4444E9FAE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28ea48-1064-45bb-8ebe-e0ab426f39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AE5B94-ADFB-4459-8796-FC18137E8B1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Bahnschrift Light</vt:lpstr>
      <vt:lpstr>Calibri</vt:lpstr>
      <vt:lpstr>Calibri Light</vt:lpstr>
      <vt:lpstr>Comic Sans MS</vt:lpstr>
      <vt:lpstr>Kristen ITC</vt:lpstr>
      <vt:lpstr>Microsoft Sans Serif</vt:lpstr>
      <vt:lpstr>Tema do Office</vt:lpstr>
      <vt:lpstr>ADS     BANCO DE DADOS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Fernando Vieira Quevedo</dc:creator>
  <cp:lastModifiedBy>Padilha Portella da Cruz, Pedro Henrique</cp:lastModifiedBy>
  <cp:revision>93</cp:revision>
  <dcterms:created xsi:type="dcterms:W3CDTF">2020-04-08T04:34:52Z</dcterms:created>
  <dcterms:modified xsi:type="dcterms:W3CDTF">2021-06-27T23:53:22Z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0x0101000A573F00E6C6104F90090435BEB978B1</vt:lpwstr>
  </property>
</Properties>
</file>